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Default Extension="doc" ContentType="application/msword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64" r:id="rId2"/>
    <p:sldId id="272" r:id="rId3"/>
    <p:sldId id="303" r:id="rId4"/>
    <p:sldId id="285" r:id="rId5"/>
    <p:sldId id="278" r:id="rId6"/>
    <p:sldId id="287" r:id="rId7"/>
    <p:sldId id="289" r:id="rId8"/>
    <p:sldId id="291" r:id="rId9"/>
    <p:sldId id="283" r:id="rId10"/>
    <p:sldId id="297" r:id="rId11"/>
    <p:sldId id="300" r:id="rId12"/>
    <p:sldId id="299" r:id="rId13"/>
    <p:sldId id="258" r:id="rId14"/>
    <p:sldId id="270" r:id="rId15"/>
    <p:sldId id="261" r:id="rId16"/>
    <p:sldId id="259" r:id="rId17"/>
    <p:sldId id="262" r:id="rId18"/>
    <p:sldId id="295" r:id="rId19"/>
    <p:sldId id="293" r:id="rId20"/>
    <p:sldId id="260" r:id="rId21"/>
    <p:sldId id="302" r:id="rId22"/>
    <p:sldId id="301" r:id="rId23"/>
    <p:sldId id="304" r:id="rId24"/>
    <p:sldId id="312" r:id="rId25"/>
    <p:sldId id="305" r:id="rId26"/>
    <p:sldId id="307" r:id="rId27"/>
    <p:sldId id="306" r:id="rId28"/>
    <p:sldId id="308" r:id="rId29"/>
    <p:sldId id="310" r:id="rId30"/>
    <p:sldId id="31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645BD-84C9-44CA-A630-DF555AA1DB5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84174767-7A56-4B44-8476-B20ED601529C}">
      <dgm:prSet phldrT="[Text]"/>
      <dgm:spPr>
        <a:solidFill>
          <a:srgbClr val="00FF00"/>
        </a:solidFill>
      </dgm:spPr>
      <dgm:t>
        <a:bodyPr/>
        <a:lstStyle/>
        <a:p>
          <a:r>
            <a:rPr lang="en-US" dirty="0" smtClean="0">
              <a:solidFill>
                <a:srgbClr val="0000FF"/>
              </a:solidFill>
            </a:rPr>
            <a:t>LOW</a:t>
          </a:r>
          <a:endParaRPr lang="en-US" dirty="0">
            <a:solidFill>
              <a:srgbClr val="0000FF"/>
            </a:solidFill>
          </a:endParaRPr>
        </a:p>
      </dgm:t>
    </dgm:pt>
    <dgm:pt modelId="{2E4321E9-9680-4CF8-8983-A689826AB07F}" type="parTrans" cxnId="{AFB4964C-DCC2-4F38-A9C6-0983CCDAFF10}">
      <dgm:prSet/>
      <dgm:spPr/>
      <dgm:t>
        <a:bodyPr/>
        <a:lstStyle/>
        <a:p>
          <a:endParaRPr lang="en-US"/>
        </a:p>
      </dgm:t>
    </dgm:pt>
    <dgm:pt modelId="{4A2B89E8-0751-45FE-8D87-A9019199FED0}" type="sibTrans" cxnId="{AFB4964C-DCC2-4F38-A9C6-0983CCDAFF10}">
      <dgm:prSet/>
      <dgm:spPr/>
      <dgm:t>
        <a:bodyPr/>
        <a:lstStyle/>
        <a:p>
          <a:endParaRPr lang="en-US"/>
        </a:p>
      </dgm:t>
    </dgm:pt>
    <dgm:pt modelId="{00E46C81-4332-4154-854C-CF3051C82309}">
      <dgm:prSet phldrT="[Text]"/>
      <dgm:spPr>
        <a:solidFill>
          <a:srgbClr val="00FF00"/>
        </a:solidFill>
      </dgm:spPr>
      <dgm:t>
        <a:bodyPr/>
        <a:lstStyle/>
        <a:p>
          <a:r>
            <a:rPr lang="en-US" dirty="0" smtClean="0"/>
            <a:t>HALF</a:t>
          </a:r>
          <a:endParaRPr lang="en-US" dirty="0"/>
        </a:p>
      </dgm:t>
    </dgm:pt>
    <dgm:pt modelId="{679CC1D3-B0BA-44D1-9D14-ED8A1C1455E4}" type="parTrans" cxnId="{ABC474EF-C441-4E38-B7E1-399CF4C9AB1C}">
      <dgm:prSet/>
      <dgm:spPr/>
      <dgm:t>
        <a:bodyPr/>
        <a:lstStyle/>
        <a:p>
          <a:endParaRPr lang="en-US"/>
        </a:p>
      </dgm:t>
    </dgm:pt>
    <dgm:pt modelId="{78216177-CDD2-4C04-BEDA-7C9A21A75DC5}" type="sibTrans" cxnId="{ABC474EF-C441-4E38-B7E1-399CF4C9AB1C}">
      <dgm:prSet/>
      <dgm:spPr/>
      <dgm:t>
        <a:bodyPr/>
        <a:lstStyle/>
        <a:p>
          <a:endParaRPr lang="en-US"/>
        </a:p>
      </dgm:t>
    </dgm:pt>
    <dgm:pt modelId="{3E493FFC-FEED-4A35-ADC6-2512BFB3FA98}">
      <dgm:prSet phldrT="[Text]"/>
      <dgm:spPr>
        <a:solidFill>
          <a:srgbClr val="00FF00"/>
        </a:solidFill>
      </dgm:spPr>
      <dgm:t>
        <a:bodyPr/>
        <a:lstStyle/>
        <a:p>
          <a:r>
            <a:rPr lang="en-US" dirty="0" smtClean="0"/>
            <a:t>FULL</a:t>
          </a:r>
          <a:endParaRPr lang="en-US" dirty="0"/>
        </a:p>
      </dgm:t>
    </dgm:pt>
    <dgm:pt modelId="{6E545871-D01E-455B-8463-0470BC619A6C}" type="parTrans" cxnId="{FF0E76CE-5AD3-4D56-8A75-5AE7970953A8}">
      <dgm:prSet/>
      <dgm:spPr/>
      <dgm:t>
        <a:bodyPr/>
        <a:lstStyle/>
        <a:p>
          <a:endParaRPr lang="en-US"/>
        </a:p>
      </dgm:t>
    </dgm:pt>
    <dgm:pt modelId="{7B9DB175-68CF-4320-A891-624371DAA87C}" type="sibTrans" cxnId="{FF0E76CE-5AD3-4D56-8A75-5AE7970953A8}">
      <dgm:prSet/>
      <dgm:spPr/>
      <dgm:t>
        <a:bodyPr/>
        <a:lstStyle/>
        <a:p>
          <a:endParaRPr lang="en-US"/>
        </a:p>
      </dgm:t>
    </dgm:pt>
    <dgm:pt modelId="{94A76300-9EC0-4AE9-A36B-F727199ABB9C}" type="pres">
      <dgm:prSet presAssocID="{8B0645BD-84C9-44CA-A630-DF555AA1DB52}" presName="arrowDiagram" presStyleCnt="0">
        <dgm:presLayoutVars>
          <dgm:chMax val="5"/>
          <dgm:dir/>
          <dgm:resizeHandles val="exact"/>
        </dgm:presLayoutVars>
      </dgm:prSet>
      <dgm:spPr/>
    </dgm:pt>
    <dgm:pt modelId="{C0C03D1D-D0C2-4202-85DB-8B4ADDC6B76D}" type="pres">
      <dgm:prSet presAssocID="{8B0645BD-84C9-44CA-A630-DF555AA1DB52}" presName="arrow" presStyleLbl="bgShp" presStyleIdx="0" presStyleCnt="1" custAng="17051774" custScaleX="53391" custScaleY="98290" custLinFactNeighborX="5470" custLinFactNeighborY="12249"/>
      <dgm:spPr>
        <a:solidFill>
          <a:srgbClr val="FF0000"/>
        </a:solidFill>
      </dgm:spPr>
    </dgm:pt>
    <dgm:pt modelId="{B05A8CA3-26DD-4AC9-AACC-0C11A1EE27D4}" type="pres">
      <dgm:prSet presAssocID="{8B0645BD-84C9-44CA-A630-DF555AA1DB52}" presName="arrowDiagram3" presStyleCnt="0"/>
      <dgm:spPr/>
    </dgm:pt>
    <dgm:pt modelId="{4CB265CA-E313-44B3-B111-22F33AEFB282}" type="pres">
      <dgm:prSet presAssocID="{84174767-7A56-4B44-8476-B20ED601529C}" presName="bullet3a" presStyleLbl="node1" presStyleIdx="0" presStyleCnt="3" custLinFactX="1145805" custLinFactY="381134" custLinFactNeighborX="1200000" custLinFactNeighborY="400000"/>
      <dgm:spPr/>
    </dgm:pt>
    <dgm:pt modelId="{F1B9EAF4-5A5C-44F4-BF39-272B52855522}" type="pres">
      <dgm:prSet presAssocID="{84174767-7A56-4B44-8476-B20ED601529C}" presName="textBox3a" presStyleLbl="revTx" presStyleIdx="0" presStyleCnt="3" custScaleY="56883" custLinFactX="100000" custLinFactNeighborX="168669" custLinFactNeighborY="89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F754E-10EA-4566-9837-32F5B8D271FC}" type="pres">
      <dgm:prSet presAssocID="{00E46C81-4332-4154-854C-CF3051C82309}" presName="bullet3b" presStyleLbl="node1" presStyleIdx="1" presStyleCnt="3" custLinFactX="94294" custLinFactY="10282" custLinFactNeighborX="100000" custLinFactNeighborY="100000"/>
      <dgm:spPr/>
    </dgm:pt>
    <dgm:pt modelId="{B4D8A834-A05C-4C22-A1E4-C16C7B4A4A51}" type="pres">
      <dgm:prSet presAssocID="{00E46C81-4332-4154-854C-CF3051C82309}" presName="textBox3b" presStyleLbl="revTx" presStyleIdx="1" presStyleCnt="3" custScaleX="137880" custScaleY="33690" custLinFactNeighborX="75607" custLinFactNeighborY="-315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0BAE52-44A6-4B32-9912-A11FFD9CBB13}" type="pres">
      <dgm:prSet presAssocID="{3E493FFC-FEED-4A35-ADC6-2512BFB3FA98}" presName="bullet3c" presStyleLbl="node1" presStyleIdx="2" presStyleCnt="3" custLinFactX="-163846" custLinFactY="-100000" custLinFactNeighborX="-200000" custLinFactNeighborY="-128700"/>
      <dgm:spPr/>
    </dgm:pt>
    <dgm:pt modelId="{04CFAABA-FF5C-4670-8DBB-76D07B662BBB}" type="pres">
      <dgm:prSet presAssocID="{3E493FFC-FEED-4A35-ADC6-2512BFB3FA98}" presName="textBox3c" presStyleLbl="revTx" presStyleIdx="2" presStyleCnt="3" custScaleX="137878" custScaleY="27072" custLinFactNeighborX="-22689" custLinFactNeighborY="-938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B8604E-FF5A-4956-BE8C-CF796554B370}" type="presOf" srcId="{00E46C81-4332-4154-854C-CF3051C82309}" destId="{B4D8A834-A05C-4C22-A1E4-C16C7B4A4A51}" srcOrd="0" destOrd="0" presId="urn:microsoft.com/office/officeart/2005/8/layout/arrow2"/>
    <dgm:cxn modelId="{B4B991F0-C8D4-4DB9-8EC1-5B3472BAC32F}" type="presOf" srcId="{3E493FFC-FEED-4A35-ADC6-2512BFB3FA98}" destId="{04CFAABA-FF5C-4670-8DBB-76D07B662BBB}" srcOrd="0" destOrd="0" presId="urn:microsoft.com/office/officeart/2005/8/layout/arrow2"/>
    <dgm:cxn modelId="{FF0E76CE-5AD3-4D56-8A75-5AE7970953A8}" srcId="{8B0645BD-84C9-44CA-A630-DF555AA1DB52}" destId="{3E493FFC-FEED-4A35-ADC6-2512BFB3FA98}" srcOrd="2" destOrd="0" parTransId="{6E545871-D01E-455B-8463-0470BC619A6C}" sibTransId="{7B9DB175-68CF-4320-A891-624371DAA87C}"/>
    <dgm:cxn modelId="{4B0304F3-83F5-469D-B8D4-16E18B3FDF7E}" type="presOf" srcId="{84174767-7A56-4B44-8476-B20ED601529C}" destId="{F1B9EAF4-5A5C-44F4-BF39-272B52855522}" srcOrd="0" destOrd="0" presId="urn:microsoft.com/office/officeart/2005/8/layout/arrow2"/>
    <dgm:cxn modelId="{D638AB03-6F89-4CBC-A04F-D55957C30E25}" type="presOf" srcId="{8B0645BD-84C9-44CA-A630-DF555AA1DB52}" destId="{94A76300-9EC0-4AE9-A36B-F727199ABB9C}" srcOrd="0" destOrd="0" presId="urn:microsoft.com/office/officeart/2005/8/layout/arrow2"/>
    <dgm:cxn modelId="{AFB4964C-DCC2-4F38-A9C6-0983CCDAFF10}" srcId="{8B0645BD-84C9-44CA-A630-DF555AA1DB52}" destId="{84174767-7A56-4B44-8476-B20ED601529C}" srcOrd="0" destOrd="0" parTransId="{2E4321E9-9680-4CF8-8983-A689826AB07F}" sibTransId="{4A2B89E8-0751-45FE-8D87-A9019199FED0}"/>
    <dgm:cxn modelId="{ABC474EF-C441-4E38-B7E1-399CF4C9AB1C}" srcId="{8B0645BD-84C9-44CA-A630-DF555AA1DB52}" destId="{00E46C81-4332-4154-854C-CF3051C82309}" srcOrd="1" destOrd="0" parTransId="{679CC1D3-B0BA-44D1-9D14-ED8A1C1455E4}" sibTransId="{78216177-CDD2-4C04-BEDA-7C9A21A75DC5}"/>
    <dgm:cxn modelId="{8FF142B5-AA65-4067-BC83-9467CD4192A2}" type="presParOf" srcId="{94A76300-9EC0-4AE9-A36B-F727199ABB9C}" destId="{C0C03D1D-D0C2-4202-85DB-8B4ADDC6B76D}" srcOrd="0" destOrd="0" presId="urn:microsoft.com/office/officeart/2005/8/layout/arrow2"/>
    <dgm:cxn modelId="{1DFEE5FA-7A70-4F80-A9BB-0DACD2F0B32C}" type="presParOf" srcId="{94A76300-9EC0-4AE9-A36B-F727199ABB9C}" destId="{B05A8CA3-26DD-4AC9-AACC-0C11A1EE27D4}" srcOrd="1" destOrd="0" presId="urn:microsoft.com/office/officeart/2005/8/layout/arrow2"/>
    <dgm:cxn modelId="{84E8503A-6BCE-4B38-B793-DC1EA03B1C20}" type="presParOf" srcId="{B05A8CA3-26DD-4AC9-AACC-0C11A1EE27D4}" destId="{4CB265CA-E313-44B3-B111-22F33AEFB282}" srcOrd="0" destOrd="0" presId="urn:microsoft.com/office/officeart/2005/8/layout/arrow2"/>
    <dgm:cxn modelId="{444B6ED1-2252-48FF-B7FD-37128E0BBD20}" type="presParOf" srcId="{B05A8CA3-26DD-4AC9-AACC-0C11A1EE27D4}" destId="{F1B9EAF4-5A5C-44F4-BF39-272B52855522}" srcOrd="1" destOrd="0" presId="urn:microsoft.com/office/officeart/2005/8/layout/arrow2"/>
    <dgm:cxn modelId="{092EF2D9-C09D-4020-8424-FD2D19A8E2CB}" type="presParOf" srcId="{B05A8CA3-26DD-4AC9-AACC-0C11A1EE27D4}" destId="{4DEF754E-10EA-4566-9837-32F5B8D271FC}" srcOrd="2" destOrd="0" presId="urn:microsoft.com/office/officeart/2005/8/layout/arrow2"/>
    <dgm:cxn modelId="{2CC38AB2-E6BC-4AE0-9733-DB3DB21F64E7}" type="presParOf" srcId="{B05A8CA3-26DD-4AC9-AACC-0C11A1EE27D4}" destId="{B4D8A834-A05C-4C22-A1E4-C16C7B4A4A51}" srcOrd="3" destOrd="0" presId="urn:microsoft.com/office/officeart/2005/8/layout/arrow2"/>
    <dgm:cxn modelId="{CC55F5F2-A407-4D87-9D37-7A4ADFCDE27B}" type="presParOf" srcId="{B05A8CA3-26DD-4AC9-AACC-0C11A1EE27D4}" destId="{0E0BAE52-44A6-4B32-9912-A11FFD9CBB13}" srcOrd="4" destOrd="0" presId="urn:microsoft.com/office/officeart/2005/8/layout/arrow2"/>
    <dgm:cxn modelId="{A28E487F-BC4B-448C-847E-D857A0AC84F8}" type="presParOf" srcId="{B05A8CA3-26DD-4AC9-AACC-0C11A1EE27D4}" destId="{04CFAABA-FF5C-4670-8DBB-76D07B662BBB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0C03D1D-D0C2-4202-85DB-8B4ADDC6B76D}">
      <dsp:nvSpPr>
        <dsp:cNvPr id="0" name=""/>
        <dsp:cNvSpPr/>
      </dsp:nvSpPr>
      <dsp:spPr>
        <a:xfrm rot="17051774">
          <a:off x="834908" y="547644"/>
          <a:ext cx="1790093" cy="2059666"/>
        </a:xfrm>
        <a:prstGeom prst="swooshArrow">
          <a:avLst>
            <a:gd name="adj1" fmla="val 25000"/>
            <a:gd name="adj2" fmla="val 25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265CA-E313-44B3-B111-22F33AEFB282}">
      <dsp:nvSpPr>
        <dsp:cNvPr id="0" name=""/>
        <dsp:cNvSpPr/>
      </dsp:nvSpPr>
      <dsp:spPr>
        <a:xfrm>
          <a:off x="2340866" y="2400300"/>
          <a:ext cx="87172" cy="871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9EAF4-5A5C-44F4-BF39-272B52855522}">
      <dsp:nvSpPr>
        <dsp:cNvPr id="0" name=""/>
        <dsp:cNvSpPr/>
      </dsp:nvSpPr>
      <dsp:spPr>
        <a:xfrm>
          <a:off x="2438397" y="2297116"/>
          <a:ext cx="781202" cy="344483"/>
        </a:xfrm>
        <a:prstGeom prst="rect">
          <a:avLst/>
        </a:prstGeom>
        <a:solidFill>
          <a:srgbClr val="00FF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191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0000FF"/>
              </a:solidFill>
            </a:rPr>
            <a:t>LOW</a:t>
          </a:r>
          <a:endParaRPr lang="en-US" sz="2400" kern="1200" dirty="0">
            <a:solidFill>
              <a:srgbClr val="0000FF"/>
            </a:solidFill>
          </a:endParaRPr>
        </a:p>
      </dsp:txBody>
      <dsp:txXfrm>
        <a:off x="2438397" y="2297116"/>
        <a:ext cx="781202" cy="344483"/>
      </dsp:txXfrm>
    </dsp:sp>
    <dsp:sp modelId="{4DEF754E-10EA-4566-9837-32F5B8D271FC}">
      <dsp:nvSpPr>
        <dsp:cNvPr id="0" name=""/>
        <dsp:cNvSpPr/>
      </dsp:nvSpPr>
      <dsp:spPr>
        <a:xfrm>
          <a:off x="1371601" y="1323591"/>
          <a:ext cx="157581" cy="157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8A834-A05C-4C22-A1E4-C16C7B4A4A51}">
      <dsp:nvSpPr>
        <dsp:cNvPr id="0" name=""/>
        <dsp:cNvSpPr/>
      </dsp:nvSpPr>
      <dsp:spPr>
        <a:xfrm>
          <a:off x="1600204" y="1247395"/>
          <a:ext cx="1109481" cy="384049"/>
        </a:xfrm>
        <a:prstGeom prst="rect">
          <a:avLst/>
        </a:prstGeom>
        <a:solidFill>
          <a:srgbClr val="00FF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99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HALF</a:t>
          </a:r>
          <a:endParaRPr lang="en-US" sz="2400" kern="1200" dirty="0"/>
        </a:p>
      </dsp:txBody>
      <dsp:txXfrm>
        <a:off x="1600204" y="1247395"/>
        <a:ext cx="1109481" cy="384049"/>
      </dsp:txXfrm>
    </dsp:sp>
    <dsp:sp modelId="{0E0BAE52-44A6-4B32-9912-A11FFD9CBB13}">
      <dsp:nvSpPr>
        <dsp:cNvPr id="0" name=""/>
        <dsp:cNvSpPr/>
      </dsp:nvSpPr>
      <dsp:spPr>
        <a:xfrm>
          <a:off x="1197865" y="304801"/>
          <a:ext cx="217932" cy="2179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FAABA-FF5C-4670-8DBB-76D07B662BBB}">
      <dsp:nvSpPr>
        <dsp:cNvPr id="0" name=""/>
        <dsp:cNvSpPr/>
      </dsp:nvSpPr>
      <dsp:spPr>
        <a:xfrm>
          <a:off x="1764799" y="76205"/>
          <a:ext cx="1109465" cy="394269"/>
        </a:xfrm>
        <a:prstGeom prst="rect">
          <a:avLst/>
        </a:prstGeom>
        <a:solidFill>
          <a:srgbClr val="00FF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78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FULL</a:t>
          </a:r>
          <a:endParaRPr lang="en-US" sz="2400" kern="1200" dirty="0"/>
        </a:p>
      </dsp:txBody>
      <dsp:txXfrm>
        <a:off x="1764799" y="76205"/>
        <a:ext cx="1109465" cy="394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4AC00-E77D-4060-A02C-5C505A3E3DD6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B2EF6-6567-491D-A3B0-957BC6C4EE2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F24DD9-D9C9-4097-AD8A-B44F698F0D11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5" name="Shape 11"/>
            <p:cNvSpPr>
              <a:spLocks/>
            </p:cNvSpPr>
            <p:nvPr userDrawn="1"/>
          </p:nvSpPr>
          <p:spPr bwMode="auto">
            <a:xfrm rot="21435692">
              <a:off x="-21862" y="203200"/>
              <a:ext cx="9162324" cy="64676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Constantia" pitchFamily="18" charset="0"/>
                <a:cs typeface="Arial" pitchFamily="34" charset="0"/>
              </a:endParaRPr>
            </a:p>
          </p:txBody>
        </p:sp>
        <p:sp>
          <p:nvSpPr>
            <p:cNvPr id="6" name="Shape 12"/>
            <p:cNvSpPr>
              <a:spLocks/>
            </p:cNvSpPr>
            <p:nvPr userDrawn="1"/>
          </p:nvSpPr>
          <p:spPr bwMode="auto">
            <a:xfrm rot="21435692">
              <a:off x="-15525" y="276622"/>
              <a:ext cx="9175050" cy="52885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Constantia" pitchFamily="18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1F6F3-3ADD-48C7-BCE3-9901D2A300E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0913" y="2362200"/>
            <a:ext cx="3770312" cy="17859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0913" y="4300538"/>
            <a:ext cx="3770312" cy="1785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E0788-CAC4-4D35-86B4-30A77C28A5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2268A-85EA-491A-9248-BAE5460D6AAD}" type="datetimeFigureOut">
              <a:rPr lang="en-US" smtClean="0"/>
              <a:pPr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4F2A4-23E9-4790-908B-BBBF6E395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jpe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368" name="Object 1024"/>
          <p:cNvGraphicFramePr>
            <a:graphicFrameLocks noChangeAspect="1"/>
          </p:cNvGraphicFramePr>
          <p:nvPr/>
        </p:nvGraphicFramePr>
        <p:xfrm>
          <a:off x="533400" y="228600"/>
          <a:ext cx="8382000" cy="6202363"/>
        </p:xfrm>
        <a:graphic>
          <a:graphicData uri="http://schemas.openxmlformats.org/presentationml/2006/ole">
            <p:oleObj spid="_x0000_s18434" name="Document" r:id="rId3" imgW="8607683" imgH="5893350" progId="Word.Document.8">
              <p:embed/>
            </p:oleObj>
          </a:graphicData>
        </a:graphic>
      </p:graphicFrame>
      <p:sp>
        <p:nvSpPr>
          <p:cNvPr id="128004" name="Text Box 1028"/>
          <p:cNvSpPr txBox="1">
            <a:spLocks noChangeArrowheads="1"/>
          </p:cNvSpPr>
          <p:nvPr/>
        </p:nvSpPr>
        <p:spPr bwMode="auto">
          <a:xfrm>
            <a:off x="5486400" y="4800600"/>
            <a:ext cx="1435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 dirty="0">
                <a:latin typeface="Times New Roman" pitchFamily="18" charset="0"/>
              </a:rPr>
              <a:t>Geothermal* </a:t>
            </a:r>
            <a:endParaRPr lang="en-GB" sz="2000" dirty="0">
              <a:latin typeface="Times New Roman" pitchFamily="18" charset="0"/>
            </a:endParaRPr>
          </a:p>
        </p:txBody>
      </p:sp>
      <p:sp>
        <p:nvSpPr>
          <p:cNvPr id="128005" name="Line 1029"/>
          <p:cNvSpPr>
            <a:spLocks noChangeShapeType="1"/>
          </p:cNvSpPr>
          <p:nvPr/>
        </p:nvSpPr>
        <p:spPr bwMode="auto">
          <a:xfrm>
            <a:off x="6096000" y="1447800"/>
            <a:ext cx="76200" cy="3352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8006" name="Rectangle 1030"/>
          <p:cNvSpPr>
            <a:spLocks noChangeArrowheads="1"/>
          </p:cNvSpPr>
          <p:nvPr/>
        </p:nvSpPr>
        <p:spPr bwMode="auto">
          <a:xfrm>
            <a:off x="239713" y="228600"/>
            <a:ext cx="8610600" cy="6483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800600" y="2286000"/>
            <a:ext cx="1143000" cy="685800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3"/>
          </a:xfrm>
        </p:spPr>
        <p:txBody>
          <a:bodyPr/>
          <a:lstStyle/>
          <a:p>
            <a:r>
              <a:rPr lang="en-US" b="1" u="sng" smtClean="0">
                <a:solidFill>
                  <a:srgbClr val="0000FF"/>
                </a:solidFill>
              </a:rPr>
              <a:t>Types of Biogas plants:-</a:t>
            </a:r>
            <a:endParaRPr lang="en-US" smtClean="0">
              <a:solidFill>
                <a:srgbClr val="0000FF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4800" y="2057400"/>
            <a:ext cx="3886200" cy="411480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effectLst>
            <a:outerShdw dir="21540000" sx="110000" sy="11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 algn="ctr">
              <a:defRPr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72000" y="2057400"/>
            <a:ext cx="3886200" cy="4114800"/>
          </a:xfrm>
          <a:prstGeom prst="roundRect">
            <a:avLst/>
          </a:prstGeom>
          <a:blipFill>
            <a:blip r:embed="rId3" cstate="print">
              <a:lum bright="-31000" contrast="33000"/>
            </a:blip>
            <a:stretch>
              <a:fillRect/>
            </a:stretch>
          </a:blipFill>
          <a:ln w="28575"/>
          <a:effectLst>
            <a:outerShdw dir="3540000" sx="106000" sy="10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 algn="ctr">
              <a:defRPr/>
            </a:pPr>
            <a:endParaRPr lang="en-US" dirty="0"/>
          </a:p>
        </p:txBody>
      </p:sp>
      <p:sp>
        <p:nvSpPr>
          <p:cNvPr id="8197" name="Rectangle 7"/>
          <p:cNvSpPr>
            <a:spLocks noChangeArrowheads="1"/>
          </p:cNvSpPr>
          <p:nvPr/>
        </p:nvSpPr>
        <p:spPr bwMode="auto">
          <a:xfrm>
            <a:off x="304800" y="1066800"/>
            <a:ext cx="7848600" cy="461963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1- Floating drum type with different measurements.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650"/>
                            </p:stCondLst>
                            <p:childTnLst>
                              <p:par>
                                <p:cTn id="3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650"/>
                            </p:stCondLst>
                            <p:childTnLst>
                              <p:par>
                                <p:cTn id="47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4" grpId="0" animBg="1"/>
      <p:bldP spid="7" grpId="0" animBg="1"/>
      <p:bldP spid="81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99000"/>
            </a:blip>
            <a:srcRect/>
            <a:stretch>
              <a:fillRect/>
            </a:stretch>
          </a:blip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4400" kern="0" dirty="0">
              <a:solidFill>
                <a:srgbClr val="0000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blipFill dpi="0" rotWithShape="1">
            <a:blip r:embed="rId4" cstate="print">
              <a:alphaModFix amt="99000"/>
            </a:blip>
            <a:srcRect/>
            <a:tile tx="0" ty="0" sx="100000" sy="100000" flip="none" algn="tl"/>
          </a:blip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5400" kern="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Bio Gas Plant</a:t>
            </a:r>
            <a:endParaRPr lang="en-US" sz="3600" kern="0" dirty="0">
              <a:solidFill>
                <a:srgbClr val="0000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4" name="Diagram 13"/>
          <p:cNvGraphicFramePr/>
          <p:nvPr/>
        </p:nvGraphicFramePr>
        <p:xfrm>
          <a:off x="533400" y="3200400"/>
          <a:ext cx="3352800" cy="264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7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10" grpId="0" build="p" animBg="1"/>
      <p:bldGraphic spid="1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1981200"/>
            <a:ext cx="4267200" cy="419100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effectLst>
            <a:outerShdw dist="50800" dir="6240000" sx="109000" sy="109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 algn="ctr">
              <a:defRPr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29200" y="762000"/>
            <a:ext cx="3886200" cy="38100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 w="28575"/>
          <a:effectLst>
            <a:outerShdw dir="3540000" sx="107000" sy="10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400" b="1" dirty="0">
              <a:solidFill>
                <a:schemeClr val="accent2"/>
              </a:solidFill>
            </a:endParaRPr>
          </a:p>
          <a:p>
            <a:pPr algn="ctr">
              <a:defRPr/>
            </a:pPr>
            <a:endParaRPr lang="en-US" dirty="0"/>
          </a:p>
        </p:txBody>
      </p:sp>
      <p:sp>
        <p:nvSpPr>
          <p:cNvPr id="9220" name="Rectangle 7"/>
          <p:cNvSpPr>
            <a:spLocks noChangeArrowheads="1"/>
          </p:cNvSpPr>
          <p:nvPr/>
        </p:nvSpPr>
        <p:spPr bwMode="auto">
          <a:xfrm>
            <a:off x="381000" y="304800"/>
            <a:ext cx="4267200" cy="1323975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b="1">
                <a:solidFill>
                  <a:schemeClr val="accent2"/>
                </a:solidFill>
              </a:rPr>
              <a:t>2- </a:t>
            </a:r>
            <a:r>
              <a:rPr lang="en-US" sz="4000"/>
              <a:t>Modified drum type (Deenbandu)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922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7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770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0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7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770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0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2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2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4000" b="1" smtClean="0">
                <a:latin typeface="Calisto MT" pitchFamily="18" charset="0"/>
              </a:rPr>
              <a:t>Biogas Plant</a:t>
            </a:r>
          </a:p>
        </p:txBody>
      </p:sp>
      <p:pic>
        <p:nvPicPr>
          <p:cNvPr id="45059" name="Picture 4" descr="zeh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219200"/>
            <a:ext cx="46482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3" descr="zeh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86100"/>
            <a:ext cx="50292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Uses of Biogas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5048" cy="4648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 Biogas can be directly used for cooking and lighting by supplying the gas though pipes to households from the plant.</a:t>
            </a:r>
          </a:p>
          <a:p>
            <a:r>
              <a:rPr lang="en-US" dirty="0" smtClean="0"/>
              <a:t>  Biogas has been effectively used as a fuel in industrial high compression spark ignition engines.</a:t>
            </a:r>
          </a:p>
          <a:p>
            <a:r>
              <a:rPr lang="en-US" dirty="0" smtClean="0"/>
              <a:t>  To generate electricity an induction generator can be used and is the simplest to interface to the electrical grid.</a:t>
            </a:r>
          </a:p>
          <a:p>
            <a:r>
              <a:rPr lang="en-US" dirty="0" smtClean="0"/>
              <a:t>Biogas can also be used as fuel in a hot water heater if hydrogen sulfide is removed from the gas supply.</a:t>
            </a:r>
            <a:endParaRPr lang="en-US" dirty="0"/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838200" y="22225"/>
          <a:ext cx="8305800" cy="6835775"/>
        </p:xfrm>
        <a:graphic>
          <a:graphicData uri="http://schemas.openxmlformats.org/presentationml/2006/ole">
            <p:oleObj spid="_x0000_s2050" name="Slide" r:id="rId3" imgW="4641840" imgH="3481560" progId="PowerPoint.Slide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ph idx="1"/>
          </p:nvPr>
        </p:nvGraphicFramePr>
        <p:xfrm>
          <a:off x="1219200" y="1447800"/>
          <a:ext cx="6858000" cy="4129088"/>
        </p:xfrm>
        <a:graphic>
          <a:graphicData uri="http://schemas.openxmlformats.org/presentationml/2006/ole">
            <p:oleObj spid="_x0000_s1026" name="Slide" r:id="rId3" imgW="4572000" imgH="3429000" progId="PowerPoint.Slide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DSC015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60338"/>
            <a:ext cx="8453438" cy="6537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038" y="981075"/>
            <a:ext cx="77819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hape 1"/>
          <p:cNvSpPr>
            <a:spLocks noGrp="1"/>
          </p:cNvSpPr>
          <p:nvPr>
            <p:ph type="title"/>
          </p:nvPr>
        </p:nvSpPr>
        <p:spPr>
          <a:xfrm>
            <a:off x="304800" y="0"/>
            <a:ext cx="8458200" cy="1143000"/>
          </a:xfrm>
          <a:ln>
            <a:solidFill>
              <a:srgbClr val="336600"/>
            </a:solidFill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smtClean="0">
                <a:solidFill>
                  <a:schemeClr val="accent1"/>
                </a:solidFill>
                <a:cs typeface="Times New Roman" pitchFamily="18" charset="0"/>
              </a:rPr>
              <a:t>AUTOMOTIVE CAR AND THREE WHEELER RUNNING ON ENRICHED BIOGAS</a:t>
            </a:r>
          </a:p>
        </p:txBody>
      </p:sp>
      <p:pic>
        <p:nvPicPr>
          <p:cNvPr id="51203" name="Shape 46081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rcRect l="13185" r="17595"/>
          <a:stretch>
            <a:fillRect/>
          </a:stretch>
        </p:blipFill>
        <p:spPr>
          <a:xfrm>
            <a:off x="0" y="2362200"/>
            <a:ext cx="3705225" cy="3352800"/>
          </a:xfrm>
          <a:ln algn="ctr">
            <a:solidFill>
              <a:schemeClr val="accent1"/>
            </a:solidFill>
          </a:ln>
        </p:spPr>
      </p:pic>
      <p:pic>
        <p:nvPicPr>
          <p:cNvPr id="51204" name="Picture 4" descr="C:\Documents and Settings\Administrator\Desktop\Vijay Sir Pen Drive\desktopdec\Photo biogas Plant\DSC_043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2362200"/>
            <a:ext cx="4479925" cy="3352800"/>
          </a:xfrm>
          <a:prstGeom prst="rect">
            <a:avLst/>
          </a:prstGeom>
          <a:noFill/>
          <a:ln w="9525">
            <a:solidFill>
              <a:srgbClr val="700773">
                <a:alpha val="53725"/>
              </a:srgbClr>
            </a:solidFill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Box 1"/>
          <p:cNvSpPr txBox="1">
            <a:spLocks noChangeArrowheads="1"/>
          </p:cNvSpPr>
          <p:nvPr/>
        </p:nvSpPr>
        <p:spPr bwMode="auto">
          <a:xfrm>
            <a:off x="3071813" y="1000125"/>
            <a:ext cx="33575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DK Crayon Crumble" pitchFamily="66" charset="0"/>
              </a:rPr>
              <a:t>BIO-GAS</a:t>
            </a:r>
          </a:p>
          <a:p>
            <a:endParaRPr lang="en-GB" sz="4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52" name="TextBox 2"/>
          <p:cNvSpPr txBox="1">
            <a:spLocks noChangeArrowheads="1"/>
          </p:cNvSpPr>
          <p:nvPr/>
        </p:nvSpPr>
        <p:spPr bwMode="auto">
          <a:xfrm>
            <a:off x="1214438" y="2000250"/>
            <a:ext cx="6215062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bg1"/>
                </a:solidFill>
                <a:latin typeface="DK Crayon Crumble" pitchFamily="66" charset="0"/>
              </a:rPr>
              <a:t>Today we will deal with:</a:t>
            </a:r>
          </a:p>
          <a:p>
            <a:pPr marL="514350" indent="-514350"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  <a:latin typeface="DK Crayon Crumble" pitchFamily="66" charset="0"/>
              </a:rPr>
              <a:t>What is Biogas?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latin typeface="DK Crayon Crumble" pitchFamily="66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DK Crayon Crumble" pitchFamily="66" charset="0"/>
              </a:rPr>
              <a:t>How biogas is generated?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latin typeface="DK Crayon Crumble" pitchFamily="66" charset="0"/>
              </a:rPr>
              <a:t>Factors </a:t>
            </a:r>
            <a:r>
              <a:rPr lang="en-US" sz="3200" dirty="0">
                <a:solidFill>
                  <a:schemeClr val="bg1"/>
                </a:solidFill>
                <a:latin typeface="DK Crayon Crumble" pitchFamily="66" charset="0"/>
              </a:rPr>
              <a:t>affecting biogas </a:t>
            </a:r>
            <a:r>
              <a:rPr lang="en-US" sz="3200" dirty="0" smtClean="0">
                <a:solidFill>
                  <a:schemeClr val="bg1"/>
                </a:solidFill>
                <a:latin typeface="DK Crayon Crumble" pitchFamily="66" charset="0"/>
              </a:rPr>
              <a:t>generation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latin typeface="DK Crayon Crumble" pitchFamily="66" charset="0"/>
              </a:rPr>
              <a:t>Biogas Technologies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latin typeface="DK Crayon Crumble" pitchFamily="66" charset="0"/>
              </a:rPr>
              <a:t>Application/Uses of Biogas</a:t>
            </a:r>
          </a:p>
          <a:p>
            <a:pPr marL="342900" indent="-342900">
              <a:defRPr/>
            </a:pPr>
            <a:endParaRPr lang="en-US" sz="3200" dirty="0" smtClean="0">
              <a:solidFill>
                <a:schemeClr val="bg1"/>
              </a:solidFill>
              <a:latin typeface="DK Crayon Crumble" pitchFamily="66" charset="0"/>
            </a:endParaRPr>
          </a:p>
          <a:p>
            <a:pPr marL="342900" indent="-342900">
              <a:defRPr/>
            </a:pPr>
            <a:endParaRPr lang="en-US" sz="3200" dirty="0">
              <a:solidFill>
                <a:schemeClr val="bg1"/>
              </a:solidFill>
              <a:latin typeface="DK Crayon Crumble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allAtOnce"/>
      <p:bldP spid="20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Waste/ Toilet</a:t>
            </a:r>
          </a:p>
        </p:txBody>
      </p:sp>
      <p:pic>
        <p:nvPicPr>
          <p:cNvPr id="46083" name="Picture 4" descr="DSC0492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" y="1676400"/>
            <a:ext cx="5334000" cy="4525963"/>
          </a:xfrm>
          <a:noFill/>
        </p:spPr>
      </p:pic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3581400" y="1676400"/>
          <a:ext cx="5562600" cy="4724400"/>
        </p:xfrm>
        <a:graphic>
          <a:graphicData uri="http://schemas.openxmlformats.org/presentationml/2006/ole">
            <p:oleObj spid="_x0000_s41986" name="Slide" r:id="rId4" imgW="4572000" imgH="3429000" progId="PowerPoint.Slide.8">
              <p:embed/>
            </p:oleObj>
          </a:graphicData>
        </a:graphic>
      </p:graphicFrame>
      <p:sp>
        <p:nvSpPr>
          <p:cNvPr id="5" name="Rectangle 4"/>
          <p:cNvSpPr/>
          <p:nvPr/>
        </p:nvSpPr>
        <p:spPr>
          <a:xfrm>
            <a:off x="4724400" y="5791200"/>
            <a:ext cx="3810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52228" name="Picture 4" descr="DSC0515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24000"/>
            <a:ext cx="9144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5" descr="DSC051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90600" y="4219575"/>
            <a:ext cx="449580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Continue…….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457200" y="1447800"/>
          <a:ext cx="8229600" cy="4648200"/>
        </p:xfrm>
        <a:graphic>
          <a:graphicData uri="http://schemas.openxmlformats.org/presentationml/2006/ole">
            <p:oleObj spid="_x0000_s40962" name="Bitmap Image" r:id="rId3" imgW="3943901" imgH="5830114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1"/>
            <a:ext cx="8458200" cy="591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8600"/>
            <a:ext cx="7772400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89154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562571" y="2076773"/>
            <a:ext cx="2188328" cy="843026"/>
          </a:xfrm>
          <a:custGeom>
            <a:avLst/>
            <a:gdLst>
              <a:gd name="connsiteX0" fmla="*/ 397605 w 2188328"/>
              <a:gd name="connsiteY0" fmla="*/ 108488 h 843026"/>
              <a:gd name="connsiteX1" fmla="*/ 118636 w 2188328"/>
              <a:gd name="connsiteY1" fmla="*/ 154983 h 843026"/>
              <a:gd name="connsiteX2" fmla="*/ 25646 w 2188328"/>
              <a:gd name="connsiteY2" fmla="*/ 340963 h 843026"/>
              <a:gd name="connsiteX3" fmla="*/ 10148 w 2188328"/>
              <a:gd name="connsiteY3" fmla="*/ 387458 h 843026"/>
              <a:gd name="connsiteX4" fmla="*/ 25646 w 2188328"/>
              <a:gd name="connsiteY4" fmla="*/ 588935 h 843026"/>
              <a:gd name="connsiteX5" fmla="*/ 165131 w 2188328"/>
              <a:gd name="connsiteY5" fmla="*/ 666427 h 843026"/>
              <a:gd name="connsiteX6" fmla="*/ 397605 w 2188328"/>
              <a:gd name="connsiteY6" fmla="*/ 681925 h 843026"/>
              <a:gd name="connsiteX7" fmla="*/ 490595 w 2188328"/>
              <a:gd name="connsiteY7" fmla="*/ 712922 h 843026"/>
              <a:gd name="connsiteX8" fmla="*/ 583585 w 2188328"/>
              <a:gd name="connsiteY8" fmla="*/ 728420 h 843026"/>
              <a:gd name="connsiteX9" fmla="*/ 661076 w 2188328"/>
              <a:gd name="connsiteY9" fmla="*/ 743919 h 843026"/>
              <a:gd name="connsiteX10" fmla="*/ 862554 w 2188328"/>
              <a:gd name="connsiteY10" fmla="*/ 759417 h 843026"/>
              <a:gd name="connsiteX11" fmla="*/ 955544 w 2188328"/>
              <a:gd name="connsiteY11" fmla="*/ 774915 h 843026"/>
              <a:gd name="connsiteX12" fmla="*/ 1002039 w 2188328"/>
              <a:gd name="connsiteY12" fmla="*/ 790413 h 843026"/>
              <a:gd name="connsiteX13" fmla="*/ 1575476 w 2188328"/>
              <a:gd name="connsiteY13" fmla="*/ 805912 h 843026"/>
              <a:gd name="connsiteX14" fmla="*/ 1637470 w 2188328"/>
              <a:gd name="connsiteY14" fmla="*/ 821410 h 843026"/>
              <a:gd name="connsiteX15" fmla="*/ 2055924 w 2188328"/>
              <a:gd name="connsiteY15" fmla="*/ 790413 h 843026"/>
              <a:gd name="connsiteX16" fmla="*/ 2117917 w 2188328"/>
              <a:gd name="connsiteY16" fmla="*/ 697424 h 843026"/>
              <a:gd name="connsiteX17" fmla="*/ 2148914 w 2188328"/>
              <a:gd name="connsiteY17" fmla="*/ 650929 h 843026"/>
              <a:gd name="connsiteX18" fmla="*/ 2148914 w 2188328"/>
              <a:gd name="connsiteY18" fmla="*/ 402956 h 843026"/>
              <a:gd name="connsiteX19" fmla="*/ 2086921 w 2188328"/>
              <a:gd name="connsiteY19" fmla="*/ 309966 h 843026"/>
              <a:gd name="connsiteX20" fmla="*/ 2071422 w 2188328"/>
              <a:gd name="connsiteY20" fmla="*/ 263471 h 843026"/>
              <a:gd name="connsiteX21" fmla="*/ 1978432 w 2188328"/>
              <a:gd name="connsiteY21" fmla="*/ 216976 h 843026"/>
              <a:gd name="connsiteX22" fmla="*/ 1838948 w 2188328"/>
              <a:gd name="connsiteY22" fmla="*/ 108488 h 843026"/>
              <a:gd name="connsiteX23" fmla="*/ 1745958 w 2188328"/>
              <a:gd name="connsiteY23" fmla="*/ 46495 h 843026"/>
              <a:gd name="connsiteX24" fmla="*/ 1652968 w 2188328"/>
              <a:gd name="connsiteY24" fmla="*/ 15498 h 843026"/>
              <a:gd name="connsiteX25" fmla="*/ 1606473 w 2188328"/>
              <a:gd name="connsiteY25" fmla="*/ 0 h 843026"/>
              <a:gd name="connsiteX26" fmla="*/ 1312005 w 2188328"/>
              <a:gd name="connsiteY26" fmla="*/ 15498 h 843026"/>
              <a:gd name="connsiteX27" fmla="*/ 1064032 w 2188328"/>
              <a:gd name="connsiteY27" fmla="*/ 46495 h 843026"/>
              <a:gd name="connsiteX28" fmla="*/ 955544 w 2188328"/>
              <a:gd name="connsiteY28" fmla="*/ 77491 h 843026"/>
              <a:gd name="connsiteX29" fmla="*/ 909049 w 2188328"/>
              <a:gd name="connsiteY29" fmla="*/ 92990 h 843026"/>
              <a:gd name="connsiteX30" fmla="*/ 599083 w 2188328"/>
              <a:gd name="connsiteY30" fmla="*/ 77491 h 843026"/>
              <a:gd name="connsiteX31" fmla="*/ 506093 w 2188328"/>
              <a:gd name="connsiteY31" fmla="*/ 46495 h 843026"/>
              <a:gd name="connsiteX32" fmla="*/ 320114 w 2188328"/>
              <a:gd name="connsiteY32" fmla="*/ 108488 h 843026"/>
              <a:gd name="connsiteX33" fmla="*/ 320114 w 2188328"/>
              <a:gd name="connsiteY33" fmla="*/ 123986 h 8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188328" h="843026">
                <a:moveTo>
                  <a:pt x="397605" y="108488"/>
                </a:moveTo>
                <a:cubicBezTo>
                  <a:pt x="351538" y="111559"/>
                  <a:pt x="180585" y="84183"/>
                  <a:pt x="118636" y="154983"/>
                </a:cubicBezTo>
                <a:cubicBezTo>
                  <a:pt x="53927" y="228936"/>
                  <a:pt x="54910" y="253171"/>
                  <a:pt x="25646" y="340963"/>
                </a:cubicBezTo>
                <a:lnTo>
                  <a:pt x="10148" y="387458"/>
                </a:lnTo>
                <a:cubicBezTo>
                  <a:pt x="15314" y="454617"/>
                  <a:pt x="0" y="526651"/>
                  <a:pt x="25646" y="588935"/>
                </a:cubicBezTo>
                <a:cubicBezTo>
                  <a:pt x="33303" y="607530"/>
                  <a:pt x="126676" y="662154"/>
                  <a:pt x="165131" y="666427"/>
                </a:cubicBezTo>
                <a:cubicBezTo>
                  <a:pt x="242319" y="675003"/>
                  <a:pt x="320114" y="676759"/>
                  <a:pt x="397605" y="681925"/>
                </a:cubicBezTo>
                <a:cubicBezTo>
                  <a:pt x="428602" y="692257"/>
                  <a:pt x="458366" y="707551"/>
                  <a:pt x="490595" y="712922"/>
                </a:cubicBezTo>
                <a:lnTo>
                  <a:pt x="583585" y="728420"/>
                </a:lnTo>
                <a:cubicBezTo>
                  <a:pt x="609502" y="733132"/>
                  <a:pt x="634895" y="741010"/>
                  <a:pt x="661076" y="743919"/>
                </a:cubicBezTo>
                <a:cubicBezTo>
                  <a:pt x="728022" y="751358"/>
                  <a:pt x="795395" y="754251"/>
                  <a:pt x="862554" y="759417"/>
                </a:cubicBezTo>
                <a:cubicBezTo>
                  <a:pt x="893551" y="764583"/>
                  <a:pt x="924868" y="768098"/>
                  <a:pt x="955544" y="774915"/>
                </a:cubicBezTo>
                <a:cubicBezTo>
                  <a:pt x="971492" y="778459"/>
                  <a:pt x="985723" y="789597"/>
                  <a:pt x="1002039" y="790413"/>
                </a:cubicBezTo>
                <a:cubicBezTo>
                  <a:pt x="1193016" y="799962"/>
                  <a:pt x="1384330" y="800746"/>
                  <a:pt x="1575476" y="805912"/>
                </a:cubicBezTo>
                <a:cubicBezTo>
                  <a:pt x="1596141" y="811078"/>
                  <a:pt x="1616169" y="821410"/>
                  <a:pt x="1637470" y="821410"/>
                </a:cubicBezTo>
                <a:cubicBezTo>
                  <a:pt x="1977219" y="821410"/>
                  <a:pt x="1898093" y="843026"/>
                  <a:pt x="2055924" y="790413"/>
                </a:cubicBezTo>
                <a:lnTo>
                  <a:pt x="2117917" y="697424"/>
                </a:lnTo>
                <a:lnTo>
                  <a:pt x="2148914" y="650929"/>
                </a:lnTo>
                <a:cubicBezTo>
                  <a:pt x="2180215" y="557023"/>
                  <a:pt x="2188328" y="552731"/>
                  <a:pt x="2148914" y="402956"/>
                </a:cubicBezTo>
                <a:cubicBezTo>
                  <a:pt x="2139433" y="366929"/>
                  <a:pt x="2098702" y="345307"/>
                  <a:pt x="2086921" y="309966"/>
                </a:cubicBezTo>
                <a:cubicBezTo>
                  <a:pt x="2081755" y="294468"/>
                  <a:pt x="2081628" y="276228"/>
                  <a:pt x="2071422" y="263471"/>
                </a:cubicBezTo>
                <a:cubicBezTo>
                  <a:pt x="2049571" y="236157"/>
                  <a:pt x="2009062" y="227186"/>
                  <a:pt x="1978432" y="216976"/>
                </a:cubicBezTo>
                <a:cubicBezTo>
                  <a:pt x="1905595" y="144139"/>
                  <a:pt x="1950174" y="182639"/>
                  <a:pt x="1838948" y="108488"/>
                </a:cubicBezTo>
                <a:lnTo>
                  <a:pt x="1745958" y="46495"/>
                </a:lnTo>
                <a:lnTo>
                  <a:pt x="1652968" y="15498"/>
                </a:lnTo>
                <a:lnTo>
                  <a:pt x="1606473" y="0"/>
                </a:lnTo>
                <a:lnTo>
                  <a:pt x="1312005" y="15498"/>
                </a:lnTo>
                <a:cubicBezTo>
                  <a:pt x="1233866" y="21079"/>
                  <a:pt x="1142577" y="35274"/>
                  <a:pt x="1064032" y="46495"/>
                </a:cubicBezTo>
                <a:cubicBezTo>
                  <a:pt x="952533" y="83661"/>
                  <a:pt x="1091794" y="38562"/>
                  <a:pt x="955544" y="77491"/>
                </a:cubicBezTo>
                <a:cubicBezTo>
                  <a:pt x="939836" y="81979"/>
                  <a:pt x="924547" y="87824"/>
                  <a:pt x="909049" y="92990"/>
                </a:cubicBezTo>
                <a:cubicBezTo>
                  <a:pt x="805727" y="87824"/>
                  <a:pt x="701852" y="89349"/>
                  <a:pt x="599083" y="77491"/>
                </a:cubicBezTo>
                <a:cubicBezTo>
                  <a:pt x="566625" y="73746"/>
                  <a:pt x="506093" y="46495"/>
                  <a:pt x="506093" y="46495"/>
                </a:cubicBezTo>
                <a:cubicBezTo>
                  <a:pt x="391144" y="59267"/>
                  <a:pt x="377986" y="31325"/>
                  <a:pt x="320114" y="108488"/>
                </a:cubicBezTo>
                <a:cubicBezTo>
                  <a:pt x="317014" y="112621"/>
                  <a:pt x="320114" y="118820"/>
                  <a:pt x="320114" y="12398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38200" y="2286000"/>
            <a:ext cx="16764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"/>
            <a:ext cx="8610600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" y="304800"/>
            <a:ext cx="7829550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ChangeArrowheads="1"/>
          </p:cNvSpPr>
          <p:nvPr/>
        </p:nvSpPr>
        <p:spPr bwMode="auto">
          <a:xfrm>
            <a:off x="304800" y="1219200"/>
            <a:ext cx="17526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Natural sugarcane</a:t>
            </a:r>
          </a:p>
          <a:p>
            <a:pPr algn="ctr"/>
            <a:r>
              <a:rPr lang="en-US"/>
              <a:t>Best fruit</a:t>
            </a:r>
          </a:p>
        </p:txBody>
      </p:sp>
      <p:sp>
        <p:nvSpPr>
          <p:cNvPr id="40963" name="Rectangle 5"/>
          <p:cNvSpPr>
            <a:spLocks noChangeArrowheads="1"/>
          </p:cNvSpPr>
          <p:nvPr/>
        </p:nvSpPr>
        <p:spPr bwMode="auto">
          <a:xfrm>
            <a:off x="304800" y="3048000"/>
            <a:ext cx="1676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Starches: grains</a:t>
            </a:r>
          </a:p>
        </p:txBody>
      </p:sp>
      <p:sp>
        <p:nvSpPr>
          <p:cNvPr id="40964" name="Rectangle 6"/>
          <p:cNvSpPr>
            <a:spLocks noChangeArrowheads="1"/>
          </p:cNvSpPr>
          <p:nvPr/>
        </p:nvSpPr>
        <p:spPr bwMode="auto">
          <a:xfrm>
            <a:off x="2514600" y="2971800"/>
            <a:ext cx="1295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Hydrlysis</a:t>
            </a:r>
          </a:p>
        </p:txBody>
      </p: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2514600" y="1295400"/>
            <a:ext cx="1295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Crush</a:t>
            </a:r>
          </a:p>
        </p:txBody>
      </p: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381000" y="5257800"/>
            <a:ext cx="15240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Cellulose wood</a:t>
            </a:r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4419600" y="1371600"/>
            <a:ext cx="1295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Residue</a:t>
            </a:r>
          </a:p>
        </p:txBody>
      </p:sp>
      <p:sp>
        <p:nvSpPr>
          <p:cNvPr id="40968" name="Rectangle 10"/>
          <p:cNvSpPr>
            <a:spLocks noChangeArrowheads="1"/>
          </p:cNvSpPr>
          <p:nvPr/>
        </p:nvSpPr>
        <p:spPr bwMode="auto">
          <a:xfrm>
            <a:off x="2514600" y="5257800"/>
            <a:ext cx="1295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Hydrolysis</a:t>
            </a:r>
          </a:p>
        </p:txBody>
      </p:sp>
      <p:sp>
        <p:nvSpPr>
          <p:cNvPr id="40969" name="Rectangle 18"/>
          <p:cNvSpPr>
            <a:spLocks noChangeArrowheads="1"/>
          </p:cNvSpPr>
          <p:nvPr/>
        </p:nvSpPr>
        <p:spPr bwMode="auto">
          <a:xfrm>
            <a:off x="4419600" y="2971800"/>
            <a:ext cx="914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Sugar</a:t>
            </a:r>
          </a:p>
        </p:txBody>
      </p:sp>
      <p:sp>
        <p:nvSpPr>
          <p:cNvPr id="40970" name="Rectangle 20"/>
          <p:cNvSpPr>
            <a:spLocks noChangeArrowheads="1"/>
          </p:cNvSpPr>
          <p:nvPr/>
        </p:nvSpPr>
        <p:spPr bwMode="auto">
          <a:xfrm>
            <a:off x="5943600" y="2971800"/>
            <a:ext cx="1828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Yeast fermentation</a:t>
            </a:r>
          </a:p>
          <a:p>
            <a:pPr algn="ctr"/>
            <a:r>
              <a:rPr lang="en-US"/>
              <a:t>to 10% ethanol </a:t>
            </a:r>
          </a:p>
        </p:txBody>
      </p:sp>
      <p:sp>
        <p:nvSpPr>
          <p:cNvPr id="40971" name="Rectangle 21"/>
          <p:cNvSpPr>
            <a:spLocks noChangeArrowheads="1"/>
          </p:cNvSpPr>
          <p:nvPr/>
        </p:nvSpPr>
        <p:spPr bwMode="auto">
          <a:xfrm>
            <a:off x="6019800" y="4191000"/>
            <a:ext cx="15240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Distillation to</a:t>
            </a:r>
          </a:p>
          <a:p>
            <a:pPr algn="ctr"/>
            <a:r>
              <a:rPr lang="en-US"/>
              <a:t>95% ethanol</a:t>
            </a:r>
          </a:p>
        </p:txBody>
      </p:sp>
      <p:sp>
        <p:nvSpPr>
          <p:cNvPr id="40972" name="Rectangle 22"/>
          <p:cNvSpPr>
            <a:spLocks noChangeArrowheads="1"/>
          </p:cNvSpPr>
          <p:nvPr/>
        </p:nvSpPr>
        <p:spPr bwMode="auto">
          <a:xfrm>
            <a:off x="5943600" y="5410200"/>
            <a:ext cx="17526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Purification to</a:t>
            </a:r>
          </a:p>
          <a:p>
            <a:pPr algn="ctr"/>
            <a:r>
              <a:rPr lang="en-US"/>
              <a:t>Anhydrous alcohal</a:t>
            </a:r>
          </a:p>
        </p:txBody>
      </p:sp>
      <p:sp>
        <p:nvSpPr>
          <p:cNvPr id="40973" name="Line 26"/>
          <p:cNvSpPr>
            <a:spLocks noChangeShapeType="1"/>
          </p:cNvSpPr>
          <p:nvPr/>
        </p:nvSpPr>
        <p:spPr bwMode="auto">
          <a:xfrm>
            <a:off x="2133600" y="1600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4" name="Line 27"/>
          <p:cNvSpPr>
            <a:spLocks noChangeShapeType="1"/>
          </p:cNvSpPr>
          <p:nvPr/>
        </p:nvSpPr>
        <p:spPr bwMode="auto">
          <a:xfrm>
            <a:off x="1981200" y="3429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5" name="Line 28"/>
          <p:cNvSpPr>
            <a:spLocks noChangeShapeType="1"/>
          </p:cNvSpPr>
          <p:nvPr/>
        </p:nvSpPr>
        <p:spPr bwMode="auto">
          <a:xfrm>
            <a:off x="1905000" y="5715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6" name="Line 29"/>
          <p:cNvSpPr>
            <a:spLocks noChangeShapeType="1"/>
          </p:cNvSpPr>
          <p:nvPr/>
        </p:nvSpPr>
        <p:spPr bwMode="auto">
          <a:xfrm>
            <a:off x="4114800" y="16002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Line 30"/>
          <p:cNvSpPr>
            <a:spLocks noChangeShapeType="1"/>
          </p:cNvSpPr>
          <p:nvPr/>
        </p:nvSpPr>
        <p:spPr bwMode="auto">
          <a:xfrm>
            <a:off x="3886200" y="1600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8" name="Line 31"/>
          <p:cNvSpPr>
            <a:spLocks noChangeShapeType="1"/>
          </p:cNvSpPr>
          <p:nvPr/>
        </p:nvSpPr>
        <p:spPr bwMode="auto">
          <a:xfrm>
            <a:off x="3810000" y="3429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Line 32"/>
          <p:cNvSpPr>
            <a:spLocks noChangeShapeType="1"/>
          </p:cNvSpPr>
          <p:nvPr/>
        </p:nvSpPr>
        <p:spPr bwMode="auto">
          <a:xfrm>
            <a:off x="3810000" y="5715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80" name="Line 33"/>
          <p:cNvSpPr>
            <a:spLocks noChangeShapeType="1"/>
          </p:cNvSpPr>
          <p:nvPr/>
        </p:nvSpPr>
        <p:spPr bwMode="auto">
          <a:xfrm>
            <a:off x="5715000" y="1752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81" name="Line 34"/>
          <p:cNvSpPr>
            <a:spLocks noChangeShapeType="1"/>
          </p:cNvSpPr>
          <p:nvPr/>
        </p:nvSpPr>
        <p:spPr bwMode="auto">
          <a:xfrm>
            <a:off x="5334000" y="3429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82" name="Line 35"/>
          <p:cNvSpPr>
            <a:spLocks noChangeShapeType="1"/>
          </p:cNvSpPr>
          <p:nvPr/>
        </p:nvSpPr>
        <p:spPr bwMode="auto">
          <a:xfrm>
            <a:off x="6781800" y="3962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83" name="Line 36"/>
          <p:cNvSpPr>
            <a:spLocks noChangeShapeType="1"/>
          </p:cNvSpPr>
          <p:nvPr/>
        </p:nvSpPr>
        <p:spPr bwMode="auto">
          <a:xfrm>
            <a:off x="6781800" y="5181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84" name="Text Box 37"/>
          <p:cNvSpPr txBox="1">
            <a:spLocks noChangeArrowheads="1"/>
          </p:cNvSpPr>
          <p:nvPr/>
        </p:nvSpPr>
        <p:spPr bwMode="auto">
          <a:xfrm>
            <a:off x="6080125" y="1562100"/>
            <a:ext cx="2451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Process heat, byproducts</a:t>
            </a:r>
          </a:p>
        </p:txBody>
      </p:sp>
      <p:sp>
        <p:nvSpPr>
          <p:cNvPr id="40985" name="Line 38"/>
          <p:cNvSpPr>
            <a:spLocks noChangeShapeType="1"/>
          </p:cNvSpPr>
          <p:nvPr/>
        </p:nvSpPr>
        <p:spPr bwMode="auto">
          <a:xfrm>
            <a:off x="7620000" y="4648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86" name="Text Box 39"/>
          <p:cNvSpPr txBox="1">
            <a:spLocks noChangeArrowheads="1"/>
          </p:cNvSpPr>
          <p:nvPr/>
        </p:nvSpPr>
        <p:spPr bwMode="auto">
          <a:xfrm>
            <a:off x="7832725" y="4152900"/>
            <a:ext cx="131127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General</a:t>
            </a:r>
          </a:p>
          <a:p>
            <a:r>
              <a:rPr lang="en-US"/>
              <a:t>Combustion fuel</a:t>
            </a:r>
          </a:p>
        </p:txBody>
      </p:sp>
      <p:sp>
        <p:nvSpPr>
          <p:cNvPr id="40987" name="Text Box 40"/>
          <p:cNvSpPr txBox="1">
            <a:spLocks noChangeArrowheads="1"/>
          </p:cNvSpPr>
          <p:nvPr/>
        </p:nvSpPr>
        <p:spPr bwMode="auto">
          <a:xfrm>
            <a:off x="7908925" y="5372100"/>
            <a:ext cx="12350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Petroleum additive </a:t>
            </a:r>
          </a:p>
          <a:p>
            <a:r>
              <a:rPr lang="en-US"/>
              <a:t>Or substitutes</a:t>
            </a:r>
          </a:p>
        </p:txBody>
      </p:sp>
      <p:sp>
        <p:nvSpPr>
          <p:cNvPr id="40988" name="Text Box 41"/>
          <p:cNvSpPr txBox="1">
            <a:spLocks noChangeArrowheads="1"/>
          </p:cNvSpPr>
          <p:nvPr/>
        </p:nvSpPr>
        <p:spPr bwMode="auto">
          <a:xfrm>
            <a:off x="1736725" y="247650"/>
            <a:ext cx="55784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/>
              <a:t>Ethanol Production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may familiar/experienced..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86000"/>
            <a:ext cx="4040188" cy="339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2286001"/>
            <a:ext cx="4041775" cy="338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Refer Reading Materials 1 &amp; 2 for detail 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( Examination Purpose)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85800"/>
            <a:ext cx="8534400" cy="7588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INTRODUCTION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Biogas is clean environment friendly fuel that can be obtained by anaerobic digestion of animal residues and domestic and farm wastes, abundantly available in the countryside.</a:t>
            </a:r>
          </a:p>
          <a:p>
            <a:pPr marL="274320" indent="-27432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3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Biogas is an important renewable energy resource for rural areas in Nepal</a:t>
            </a:r>
          </a:p>
          <a:p>
            <a:pPr marL="274320" indent="-27432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3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74320" indent="-274320" algn="just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Biogas generally comprise of 55-65 % methane, 35-45 % carbon dioxide, 0.5-1.0 % hydrogen sulfide and traces of water vapor.</a:t>
            </a:r>
          </a:p>
          <a:p>
            <a:pPr marL="274320" indent="-274320" algn="just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3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74320" indent="-274320" algn="just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Average calorific value of biogas is 20 MJ/m</a:t>
            </a:r>
            <a:r>
              <a:rPr lang="en-US" sz="30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(4713 kcal/m</a:t>
            </a:r>
            <a:r>
              <a:rPr lang="en-US" sz="30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3000" dirty="0" smtClean="0">
              <a:solidFill>
                <a:srgbClr val="3333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924800" y="228600"/>
            <a:ext cx="609600" cy="60960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85875" y="357188"/>
            <a:ext cx="37782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DK Crayon Crumble" pitchFamily="66" charset="0"/>
              </a:rPr>
              <a:t>ANAEROBIC DIGESTION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57313" y="1285875"/>
            <a:ext cx="70739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3200" dirty="0" smtClean="0">
              <a:solidFill>
                <a:schemeClr val="bg1"/>
              </a:solidFill>
              <a:latin typeface="DK Crayon Crumble" pitchFamily="66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DK Crayon Crumble" pitchFamily="66" charset="0"/>
              </a:rPr>
              <a:t>What </a:t>
            </a:r>
            <a:r>
              <a:rPr lang="en-US" sz="3200" dirty="0">
                <a:solidFill>
                  <a:schemeClr val="bg1"/>
                </a:solidFill>
                <a:latin typeface="DK Crayon Crumble" pitchFamily="66" charset="0"/>
              </a:rPr>
              <a:t>is done is ANAEROBIC FERMENTATION</a:t>
            </a:r>
            <a:r>
              <a:rPr lang="en-US" sz="3200" dirty="0" smtClean="0">
                <a:solidFill>
                  <a:schemeClr val="bg1"/>
                </a:solidFill>
                <a:latin typeface="DK Crayon Crumble" pitchFamily="66" charset="0"/>
              </a:rPr>
              <a:t>.</a:t>
            </a:r>
          </a:p>
          <a:p>
            <a:endParaRPr lang="en-US" sz="3200" dirty="0" smtClean="0">
              <a:solidFill>
                <a:schemeClr val="bg1"/>
              </a:solidFill>
              <a:latin typeface="DK Crayon Crumble" pitchFamily="66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DK Crayon Crumble" pitchFamily="66" charset="0"/>
            </a:endParaRPr>
          </a:p>
          <a:p>
            <a:endParaRPr lang="en-US" sz="3200" dirty="0">
              <a:solidFill>
                <a:schemeClr val="bg1"/>
              </a:solidFill>
              <a:latin typeface="DK Crayon Crumble" pitchFamily="66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71500" y="2071688"/>
            <a:ext cx="9096375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3200" dirty="0" smtClean="0">
              <a:solidFill>
                <a:schemeClr val="bg1"/>
              </a:solidFill>
              <a:latin typeface="DK Crayon Crumble" pitchFamily="66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DK Crayon Crumble" pitchFamily="66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DK Crayon Crumble" pitchFamily="66" charset="0"/>
              </a:rPr>
              <a:t>Fermentation </a:t>
            </a:r>
            <a:r>
              <a:rPr lang="en-US" sz="3200" dirty="0">
                <a:solidFill>
                  <a:schemeClr val="bg1"/>
                </a:solidFill>
                <a:latin typeface="DK Crayon Crumble" pitchFamily="66" charset="0"/>
              </a:rPr>
              <a:t>is a process of change in organic matter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DK Crayon Crumble" pitchFamily="66" charset="0"/>
              </a:rPr>
              <a:t>brought about by living organisms</a:t>
            </a:r>
            <a:r>
              <a:rPr lang="en-US" sz="3200" dirty="0" smtClean="0">
                <a:solidFill>
                  <a:schemeClr val="bg1"/>
                </a:solidFill>
                <a:latin typeface="DK Crayon Crumble" pitchFamily="66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DK Crayon Crumble" pitchFamily="66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DK Crayon Crumble" pitchFamily="66" charset="0"/>
              </a:rPr>
              <a:t>Anaerobic refers to use of anaerobic bacteria for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DK Crayon Crumble" pitchFamily="66" charset="0"/>
              </a:rPr>
              <a:t>the purpose of fermentation.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758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chemeClr val="tx1">
                    <a:lumMod val="50000"/>
                  </a:schemeClr>
                </a:solidFill>
              </a:rPr>
              <a:t>BIOGAS PRODUCTION PROCESS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US" sz="1800" smtClean="0">
                <a:solidFill>
                  <a:srgbClr val="000000"/>
                </a:solidFill>
                <a:cs typeface="Times New Roman" pitchFamily="18" charset="0"/>
              </a:rPr>
              <a:t>Biogas production process (Anaerobic digestion) is a multiple-stage process in which some main stages are:</a:t>
            </a:r>
          </a:p>
          <a:p>
            <a:pPr eaLnBrk="1" hangingPunct="1"/>
            <a:endParaRPr lang="en-US" sz="1800" smtClean="0">
              <a:cs typeface="Times New Roman" pitchFamily="18" charset="0"/>
            </a:endParaRPr>
          </a:p>
          <a:p>
            <a:pPr eaLnBrk="1" hangingPunct="1"/>
            <a:endParaRPr lang="en-US" sz="1800" smtClean="0"/>
          </a:p>
        </p:txBody>
      </p:sp>
      <p:sp>
        <p:nvSpPr>
          <p:cNvPr id="4" name="Oval 3"/>
          <p:cNvSpPr/>
          <p:nvPr/>
        </p:nvSpPr>
        <p:spPr>
          <a:xfrm>
            <a:off x="8077200" y="0"/>
            <a:ext cx="609600" cy="60960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509" name="Picture 2" descr="C:\Documents and Settings\Administrator\Desktop\800px-Stages_of_anaerobic_digestion.jpg"/>
          <p:cNvPicPr>
            <a:picLocks noChangeAspect="1" noChangeArrowheads="1"/>
          </p:cNvPicPr>
          <p:nvPr/>
        </p:nvPicPr>
        <p:blipFill>
          <a:blip r:embed="rId3" cstate="print"/>
          <a:srcRect r="7875"/>
          <a:stretch>
            <a:fillRect/>
          </a:stretch>
        </p:blipFill>
        <p:spPr bwMode="auto">
          <a:xfrm>
            <a:off x="304800" y="2286000"/>
            <a:ext cx="8534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4648200"/>
            <a:ext cx="89916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Constantia" pitchFamily="18" charset="0"/>
              </a:rPr>
              <a:t>Chemical reactions involved in biogas production:</a:t>
            </a:r>
          </a:p>
          <a:p>
            <a:pPr lvl="2"/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→ 3CO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+ 3CH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sz="24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+ 4H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2 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 CH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+ 2H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  </a:t>
            </a:r>
          </a:p>
          <a:p>
            <a:pPr lvl="2"/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COOH  &gt; CH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+ CO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106362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accent1"/>
                </a:solidFill>
                <a:latin typeface="Arial Black" pitchFamily="34" charset="0"/>
                <a:cs typeface="Times New Roman" pitchFamily="18" charset="0"/>
              </a:rPr>
              <a:t>Factor Affecting the Biogas generation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Arial Black" pitchFamily="34" charset="0"/>
              </a:rPr>
              <a:t/>
            </a:r>
            <a:b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Arial Black" pitchFamily="34" charset="0"/>
              </a:rPr>
            </a:br>
            <a:endParaRPr lang="en-US" sz="2800" dirty="0">
              <a:solidFill>
                <a:schemeClr val="accent3">
                  <a:lumMod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algn="just" eaLnBrk="1" hangingPunct="1">
              <a:buFont typeface="Arial" charset="0"/>
              <a:buNone/>
            </a:pPr>
            <a:endParaRPr lang="en-US" smtClean="0"/>
          </a:p>
          <a:p>
            <a:pPr lvl="1" algn="just" eaLnBrk="1" hangingPunct="1"/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nature and concentration of the substrate, </a:t>
            </a:r>
          </a:p>
          <a:p>
            <a:pPr lvl="1" algn="just" eaLnBrk="1" hangingPunct="1"/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Feed rate, </a:t>
            </a:r>
          </a:p>
          <a:p>
            <a:pPr lvl="1" algn="just" eaLnBrk="1" hangingPunct="1"/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 value, </a:t>
            </a:r>
          </a:p>
          <a:p>
            <a:pPr lvl="1" algn="just" eaLnBrk="1" hangingPunct="1"/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Bacterial population, </a:t>
            </a:r>
          </a:p>
          <a:p>
            <a:pPr lvl="1" algn="just" eaLnBrk="1" hangingPunct="1"/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Temperature, and </a:t>
            </a:r>
          </a:p>
          <a:p>
            <a:pPr lvl="1" algn="just" eaLnBrk="1" hangingPunct="1"/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Chemical inducers. </a:t>
            </a:r>
          </a:p>
          <a:p>
            <a:pPr eaLnBrk="1" hangingPunct="1"/>
            <a:endParaRPr lang="en-US" smtClean="0"/>
          </a:p>
        </p:txBody>
      </p:sp>
      <p:sp>
        <p:nvSpPr>
          <p:cNvPr id="4" name="Oval 3"/>
          <p:cNvSpPr/>
          <p:nvPr/>
        </p:nvSpPr>
        <p:spPr>
          <a:xfrm>
            <a:off x="8077200" y="0"/>
            <a:ext cx="609600" cy="60960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smtClean="0">
                <a:solidFill>
                  <a:schemeClr val="accent1"/>
                </a:solidFill>
                <a:cs typeface="Times New Roman" pitchFamily="18" charset="0"/>
              </a:rPr>
              <a:t>UTILIZATION OF BIOGAS</a:t>
            </a:r>
            <a:endParaRPr lang="en-US" sz="2400" b="1" smtClean="0">
              <a:solidFill>
                <a:schemeClr val="accent1"/>
              </a:solidFill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752600"/>
            <a:ext cx="8504238" cy="4572000"/>
          </a:xfrm>
        </p:spPr>
        <p:txBody>
          <a:bodyPr/>
          <a:lstStyle/>
          <a:p>
            <a:pPr algn="just" eaLnBrk="1" hangingPunct="1"/>
            <a:r>
              <a:rPr lang="en-US" sz="2000" b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Cooking: </a:t>
            </a:r>
            <a:r>
              <a:rPr lang="en-US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Biogas can be used in a specially designed burner for cooking purpose. A biogas plant of 2 cubic metres capacity is sufficient for providing cooking fuel needs of a family of about five persons.</a:t>
            </a:r>
          </a:p>
          <a:p>
            <a:pPr algn="just" eaLnBrk="1" hangingPunct="1"/>
            <a:r>
              <a:rPr lang="en-US" sz="2000" b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Lighting:</a:t>
            </a:r>
            <a:r>
              <a:rPr lang="en-US" sz="200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Biogas is used in silk mantle lamps for lighting purpose. The requirement of gas for powering a 100 candle lamp (60 W) is 0.13 cubic metre per hour.</a:t>
            </a:r>
          </a:p>
          <a:p>
            <a:pPr algn="just" eaLnBrk="1" hangingPunct="1"/>
            <a:r>
              <a:rPr lang="en-US" sz="2000" b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Power Generation: </a:t>
            </a:r>
            <a:r>
              <a:rPr lang="en-US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Biogas can be used to operate a dual fuel engine to replace up to 80 % of diesel-oil. Diesel engines have been modified to run 100 per cent on biogas. Petrol and CNG engines can also be modified easily to use biogas.</a:t>
            </a:r>
          </a:p>
          <a:p>
            <a:pPr algn="just" eaLnBrk="1" hangingPunct="1"/>
            <a:r>
              <a:rPr lang="en-US" sz="2000" b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Transport Fuel: </a:t>
            </a:r>
            <a:r>
              <a:rPr lang="en-US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After removal of CO</a:t>
            </a:r>
            <a:r>
              <a:rPr lang="en-US" sz="2000" baseline="-25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H</a:t>
            </a:r>
            <a:r>
              <a:rPr lang="en-US" sz="2000" baseline="-25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and water vapor, biogas can be converted to natural gas quality for use in vehicles.</a:t>
            </a:r>
          </a:p>
        </p:txBody>
      </p:sp>
      <p:sp>
        <p:nvSpPr>
          <p:cNvPr id="4" name="Oval 3"/>
          <p:cNvSpPr/>
          <p:nvPr/>
        </p:nvSpPr>
        <p:spPr>
          <a:xfrm>
            <a:off x="8077200" y="0"/>
            <a:ext cx="609600" cy="60960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" name="Content Placeholder 3" descr="anaerobic-digest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875" y="0"/>
            <a:ext cx="9128125" cy="67357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153</TotalTime>
  <Words>542</Words>
  <Application>Microsoft Office PowerPoint</Application>
  <PresentationFormat>On-screen Show (4:3)</PresentationFormat>
  <Paragraphs>114</Paragraphs>
  <Slides>30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Office Theme</vt:lpstr>
      <vt:lpstr>Document</vt:lpstr>
      <vt:lpstr>Slide</vt:lpstr>
      <vt:lpstr>Bitmap Image</vt:lpstr>
      <vt:lpstr>Slide 1</vt:lpstr>
      <vt:lpstr>Slide 2</vt:lpstr>
      <vt:lpstr>You may familiar/experienced..</vt:lpstr>
      <vt:lpstr>INTRODUCTION </vt:lpstr>
      <vt:lpstr>Slide 5</vt:lpstr>
      <vt:lpstr>BIOGAS PRODUCTION PROCESS</vt:lpstr>
      <vt:lpstr>Factor Affecting the Biogas generation </vt:lpstr>
      <vt:lpstr>UTILIZATION OF BIOGAS</vt:lpstr>
      <vt:lpstr>Slide 9</vt:lpstr>
      <vt:lpstr>Types of Biogas plants:-</vt:lpstr>
      <vt:lpstr>Slide 11</vt:lpstr>
      <vt:lpstr>Slide 12</vt:lpstr>
      <vt:lpstr>Biogas Plant</vt:lpstr>
      <vt:lpstr>Uses of Biogas </vt:lpstr>
      <vt:lpstr>Slide 15</vt:lpstr>
      <vt:lpstr>Slide 16</vt:lpstr>
      <vt:lpstr>Slide 17</vt:lpstr>
      <vt:lpstr>Slide 18</vt:lpstr>
      <vt:lpstr>AUTOMOTIVE CAR AND THREE WHEELER RUNNING ON ENRICHED BIOGAS</vt:lpstr>
      <vt:lpstr>Kitchen Waste/ Toilet</vt:lpstr>
      <vt:lpstr>Slide 21</vt:lpstr>
      <vt:lpstr>Continue…….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Thank You !!!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LOKANTHALI</dc:creator>
  <cp:lastModifiedBy>LOKANTHALI</cp:lastModifiedBy>
  <cp:revision>50</cp:revision>
  <dcterms:created xsi:type="dcterms:W3CDTF">2015-06-21T05:46:01Z</dcterms:created>
  <dcterms:modified xsi:type="dcterms:W3CDTF">2015-06-24T13:32:32Z</dcterms:modified>
</cp:coreProperties>
</file>